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4" r:id="rId2"/>
    <p:sldId id="276" r:id="rId3"/>
    <p:sldId id="278" r:id="rId4"/>
    <p:sldId id="279" r:id="rId5"/>
    <p:sldId id="257" r:id="rId6"/>
    <p:sldId id="258" r:id="rId7"/>
    <p:sldId id="256" r:id="rId8"/>
    <p:sldId id="277" r:id="rId9"/>
    <p:sldId id="259" r:id="rId10"/>
    <p:sldId id="272" r:id="rId11"/>
    <p:sldId id="275" r:id="rId12"/>
    <p:sldId id="280" r:id="rId13"/>
    <p:sldId id="281" r:id="rId14"/>
    <p:sldId id="282" r:id="rId15"/>
    <p:sldId id="260" r:id="rId16"/>
    <p:sldId id="261" r:id="rId17"/>
    <p:sldId id="287" r:id="rId18"/>
    <p:sldId id="267" r:id="rId19"/>
    <p:sldId id="264" r:id="rId20"/>
    <p:sldId id="262" r:id="rId21"/>
    <p:sldId id="263" r:id="rId22"/>
    <p:sldId id="265" r:id="rId23"/>
    <p:sldId id="286" r:id="rId24"/>
    <p:sldId id="285" r:id="rId25"/>
    <p:sldId id="273" r:id="rId26"/>
    <p:sldId id="268" r:id="rId27"/>
    <p:sldId id="269" r:id="rId28"/>
    <p:sldId id="270" r:id="rId29"/>
    <p:sldId id="271" r:id="rId30"/>
    <p:sldId id="284" r:id="rId31"/>
    <p:sldId id="283" r:id="rId32"/>
    <p:sldId id="266" r:id="rId33"/>
  </p:sldIdLst>
  <p:sldSz cx="12192000" cy="6858000"/>
  <p:notesSz cx="6797675" cy="992822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a Rušinová" initials="LR" lastIdx="1" clrIdx="0">
    <p:extLst>
      <p:ext uri="{19B8F6BF-5375-455C-9EA6-DF929625EA0E}">
        <p15:presenceInfo xmlns:p15="http://schemas.microsoft.com/office/powerpoint/2012/main" userId="Lucia Ruši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46" autoAdjust="0"/>
  </p:normalViewPr>
  <p:slideViewPr>
    <p:cSldViewPr snapToGrid="0">
      <p:cViewPr varScale="1">
        <p:scale>
          <a:sx n="68" d="100"/>
          <a:sy n="68" d="100"/>
        </p:scale>
        <p:origin x="12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6DA1D-DD76-4FC9-B3C1-D41FD5779F24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82E6F-B611-452A-BEDE-021A1CB55C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7883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5F45B-EA87-46B3-964D-2547EED9D7D3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67982-C2AD-44A0-B675-4D012E90B8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5691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AC549-3A97-4EDB-8911-E8A3040B2F1C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0544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67982-C2AD-44A0-B675-4D012E90B8BC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283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67982-C2AD-44A0-B675-4D012E90B8BC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705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E5EFC-9427-4E5C-A3B9-E8B9A3364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566581-4E20-4A27-87E8-7F73D6365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3263253-4683-49CD-A18F-96C1A6ED7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C902C6D-3B55-4D26-AF20-0A82E3813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2F4BC3D-6A9E-49B2-A574-4A07163A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943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E0455-EA33-4FF9-B286-A34053CF4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FF042AE-AC3F-4A2A-B15B-9B4678229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AC6FDAA-F5D8-4FF9-8468-90E839C1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46EDD49-858C-415F-BF17-2919D4BA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E28935B-4ABC-47D8-92CE-71D617AD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374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D73F79E-3B00-4343-AADA-521CB4C08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9E75E4D-527F-46BE-8FF5-1814A161E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44528C3-0D6C-493B-9226-23EE4804C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03A357D-9784-439C-B293-FB3F45C1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07900C3-1BF2-439F-BA16-1A0D119B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096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BB9CE-BCBB-473C-A57C-CFB2C4C88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900A00-22FB-4045-9162-6E048FF6B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5623B12-4B1F-446C-9A47-4B88BE442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0205174-1488-4EA8-948D-7A4EB57C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5729B12-8387-41B3-9EA3-4415C418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715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9B688-DEDB-4A5E-A9D3-049FF2F2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5E5A25AA-F91C-4822-8A07-9326C93D4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6C2E709-AAE8-4A48-9412-CA5B05E2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DE2C4A7-8FBA-4733-AE46-746959CB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05408AB-B527-418E-A466-7648A884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063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0939B-C90B-45D4-A357-127DECEA9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A054C8D-6B7B-4581-8A52-56E591B36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5E90BF6-5ADB-458B-B2C8-F9D9E4EA4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61782C5-1A8A-4575-BF0F-C448356CE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4A0081D-EA90-42BA-9CDA-BF6A8E91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0C3F042-E521-43F0-9B24-ADD60C12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756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D0F5F0-36C4-4A9F-83F4-8447ECFA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B84C35BB-07DD-418D-8B94-7DF7C9A5D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CA29557-3C4C-44B2-9466-D4E744883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F1E941AB-7478-4191-987A-85115D68B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1EED185-14F9-4420-91C8-358F9C248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CB7BD57-D48D-4FBF-89AB-72AD01FFD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786E090-60E1-4442-871C-40E2022F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2FFB9B5-6BF7-44F8-A7DE-7378A740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562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894D96-FAAE-4458-AB37-4F459595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6CBE2A3-5A6A-45DA-8651-44D82390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060A2C7-9FAD-4711-AE38-90FB3326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3464182-3587-4C09-923E-FB93ACD4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743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DD43353-CAC1-45A7-9A49-F8AACF4DF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BC3E304-D82B-4EFC-93BA-2DDD4670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9FB01D8-ECDE-4BA5-B0D5-6A1EF11E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712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E65892-3BA2-4738-B9F6-C64ABEA2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663939-8EB3-4F7B-857C-9B01B6FFC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B136876-8465-4BB9-9FCA-9DF8D8652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3C17B77-B66B-4AB3-B4EC-E7D6D5B5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ED01286-D13F-48C2-B2D6-D013609EF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A1C543E-0650-4746-92BF-70F780CC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115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4166A-CB7E-46FD-9A51-4DC35F957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39E66D61-85B1-4F7D-9BB9-CE9EF20E0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BECADAA1-1B24-4C56-AEF0-91D868D52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402FB5B-0158-4074-A19D-466DA9F8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8D4BBDA-B5C6-449B-A904-12E812E01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EDBB36A-9358-45A7-9AEC-1E88A5C5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833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5BAB0DE-44DD-4EE2-B16F-5209B13F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7C61C9C-4350-4B5C-8D28-EB22E702F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98F7789-3A45-4436-B23A-A489576C5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F13BC-03CD-43F7-BCAA-ACF4789AD28F}" type="datetimeFigureOut">
              <a:rPr lang="sk-SK" smtClean="0"/>
              <a:t>8. 9. 2020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A5ED8C-44BD-417B-A5F0-7814F7F2E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0E3D0C8-3002-4598-AE04-3C2D82A9A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CAA88-364D-40AA-9109-E39FDF1D73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161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09800" y="2407721"/>
            <a:ext cx="7772400" cy="1470025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Všeobecné požiadavky  OPP a BOZP</a:t>
            </a: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1524001" y="31427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>
              <a:latin typeface="Arial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143672" y="5715017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800" dirty="0">
                <a:solidFill>
                  <a:schemeClr val="bg1"/>
                </a:solidFill>
              </a:rPr>
              <a:t>Mgr. Lucia Rušinová, BT a TPO (D1.30)</a:t>
            </a:r>
          </a:p>
          <a:p>
            <a:pPr algn="r"/>
            <a:r>
              <a:rPr lang="sk-SK" sz="2800" dirty="0">
                <a:solidFill>
                  <a:schemeClr val="bg1"/>
                </a:solidFill>
              </a:rPr>
              <a:t>Bc. Mário Póda, BT a TPO (D1.23)</a:t>
            </a:r>
          </a:p>
        </p:txBody>
      </p:sp>
      <p:sp>
        <p:nvSpPr>
          <p:cNvPr id="3" name="Obdĺžnik 2"/>
          <p:cNvSpPr/>
          <p:nvPr/>
        </p:nvSpPr>
        <p:spPr>
          <a:xfrm>
            <a:off x="5256944" y="554573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sk-SK" sz="3000" b="1" dirty="0">
                <a:latin typeface="+mj-lt"/>
              </a:rPr>
              <a:t>Mgr. Lucia Rušinová, BT a TPO (D1.30)</a:t>
            </a:r>
          </a:p>
          <a:p>
            <a:pPr algn="r"/>
            <a:r>
              <a:rPr lang="sk-SK" sz="3000" b="1" dirty="0">
                <a:latin typeface="+mj-lt"/>
              </a:rPr>
              <a:t>Ing. Šimon Dely, BT a TPO (D1.23)</a:t>
            </a:r>
          </a:p>
        </p:txBody>
      </p:sp>
    </p:spTree>
    <p:extLst>
      <p:ext uri="{BB962C8B-B14F-4D97-AF65-F5344CB8AC3E}">
        <p14:creationId xmlns:p14="http://schemas.microsoft.com/office/powerpoint/2010/main" val="1786968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02AE7325-1530-44F7-803B-72C2A4703404}"/>
              </a:ext>
            </a:extLst>
          </p:cNvPr>
          <p:cNvSpPr txBox="1"/>
          <p:nvPr/>
        </p:nvSpPr>
        <p:spPr>
          <a:xfrm>
            <a:off x="590550" y="232470"/>
            <a:ext cx="10564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V prípade evakuácie z ohrozených objektov, prosím </a:t>
            </a:r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nepoužívajte výťahy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, tie budú ako prvé odstavené. Evakuácia prebieha po chránenej únikovej ceste schodišťami smerom dolu, na zhromažďovací priestor, kde prebehne kontrola osôb.</a:t>
            </a:r>
          </a:p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Riaďte sa pokynmi osôb, ktoré riadia evakuáciu.</a:t>
            </a:r>
          </a:p>
        </p:txBody>
      </p:sp>
      <p:pic>
        <p:nvPicPr>
          <p:cNvPr id="2050" name="Picture 2" descr="VÃ½sledok vyhÄ¾adÃ¡vania obrÃ¡zkov pre dopyt zhromaÅ¾Äovacie miesto">
            <a:extLst>
              <a:ext uri="{FF2B5EF4-FFF2-40B4-BE49-F238E27FC236}">
                <a16:creationId xmlns:a16="http://schemas.microsoft.com/office/drawing/2014/main" id="{3ACCFDA7-9624-490B-B163-C00A115D9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43" y="3771900"/>
            <a:ext cx="5400675" cy="28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51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2144486" y="2362200"/>
            <a:ext cx="7761514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dirty="0"/>
              <a:t>  </a:t>
            </a:r>
          </a:p>
          <a:p>
            <a:pPr eaLnBrk="1" hangingPunct="1">
              <a:buFontTx/>
              <a:buNone/>
            </a:pPr>
            <a:endParaRPr lang="cs-CZ" dirty="0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93914" y="0"/>
            <a:ext cx="9993086" cy="1143000"/>
          </a:xfrm>
        </p:spPr>
        <p:txBody>
          <a:bodyPr/>
          <a:lstStyle/>
          <a:p>
            <a:pPr algn="l" eaLnBrk="1" hangingPunct="1"/>
            <a:r>
              <a:rPr lang="cs-CZ" sz="3000" b="1" dirty="0">
                <a:solidFill>
                  <a:srgbClr val="F60000"/>
                </a:solidFill>
              </a:rPr>
              <a:t> 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075573" y="914401"/>
            <a:ext cx="338554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altLang="ko-KR" sz="2400">
                <a:latin typeface="Times New Roman" charset="0"/>
              </a:rPr>
              <a:t> </a:t>
            </a:r>
            <a:endParaRPr lang="sk-SK" altLang="ko-KR" sz="2000">
              <a:solidFill>
                <a:schemeClr val="accent1"/>
              </a:solidFill>
              <a:latin typeface="Times New Roman" charset="0"/>
            </a:endParaRPr>
          </a:p>
          <a:p>
            <a:pPr algn="ctr">
              <a:lnSpc>
                <a:spcPct val="150000"/>
              </a:lnSpc>
            </a:pPr>
            <a:endParaRPr lang="sk-SK" altLang="ko-KR" sz="2000">
              <a:latin typeface="Times New Roman" charset="0"/>
            </a:endParaRPr>
          </a:p>
          <a:p>
            <a:pPr algn="ctr">
              <a:lnSpc>
                <a:spcPct val="150000"/>
              </a:lnSpc>
            </a:pPr>
            <a:r>
              <a:rPr lang="sk-SK" altLang="ko-KR" sz="2400">
                <a:latin typeface="Times New Roman" charset="0"/>
              </a:rPr>
              <a:t>  </a:t>
            </a:r>
            <a:endParaRPr lang="en-US" sz="2400">
              <a:latin typeface="Times New Roman" charset="0"/>
            </a:endParaRPr>
          </a:p>
        </p:txBody>
      </p:sp>
      <p:sp>
        <p:nvSpPr>
          <p:cNvPr id="89094" name="Rectangle 7"/>
          <p:cNvSpPr>
            <a:spLocks noChangeArrowheads="1"/>
          </p:cNvSpPr>
          <p:nvPr/>
        </p:nvSpPr>
        <p:spPr bwMode="auto">
          <a:xfrm>
            <a:off x="1752601" y="1143001"/>
            <a:ext cx="83534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000">
              <a:solidFill>
                <a:schemeClr val="accent1"/>
              </a:solidFill>
              <a:ea typeface="굴림" pitchFamily="34" charset="-127"/>
            </a:endParaRPr>
          </a:p>
        </p:txBody>
      </p:sp>
      <p:sp>
        <p:nvSpPr>
          <p:cNvPr id="89095" name="Rectangle 8"/>
          <p:cNvSpPr>
            <a:spLocks noChangeArrowheads="1"/>
          </p:cNvSpPr>
          <p:nvPr/>
        </p:nvSpPr>
        <p:spPr bwMode="auto">
          <a:xfrm>
            <a:off x="2895601" y="114300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kumimoji="1" lang="cs-CZ" sz="2000" dirty="0">
              <a:solidFill>
                <a:schemeClr val="accent1"/>
              </a:solidFill>
              <a:ea typeface="굴림" pitchFamily="34" charset="-127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2208132"/>
            <a:ext cx="6183085" cy="4637314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DE24EF67-13AF-4503-A4B9-782B3A4DD55F}"/>
              </a:ext>
            </a:extLst>
          </p:cNvPr>
          <p:cNvSpPr txBox="1"/>
          <p:nvPr/>
        </p:nvSpPr>
        <p:spPr>
          <a:xfrm>
            <a:off x="504092" y="184129"/>
            <a:ext cx="111838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Požiarny uzáver / dvere / sa musia automaticky zatvárať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to neplatí na vstupné dvere do bytu a na požiarny uzáver, ktorým sa prestupuje len pri oprave a kontrole technického zariadenia alebo technologického zariadenia.</a:t>
            </a:r>
          </a:p>
        </p:txBody>
      </p:sp>
    </p:spTree>
    <p:extLst>
      <p:ext uri="{BB962C8B-B14F-4D97-AF65-F5344CB8AC3E}">
        <p14:creationId xmlns:p14="http://schemas.microsoft.com/office/powerpoint/2010/main" val="387434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372C0A0C-A729-458F-8FE9-2C3A19B4616F}"/>
              </a:ext>
            </a:extLst>
          </p:cNvPr>
          <p:cNvSpPr txBox="1"/>
          <p:nvPr/>
        </p:nvSpPr>
        <p:spPr>
          <a:xfrm>
            <a:off x="511629" y="566057"/>
            <a:ext cx="11136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Elektrická požiarna signalizácia / EPS /</a:t>
            </a:r>
          </a:p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- je súbor hlásičov požiaru, ústrední EPS a doplňujúcich zariadení EPS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49EC1F7-BDD9-40A6-B3CD-53E2B098C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524125"/>
            <a:ext cx="4072618" cy="261393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E724916E-2C38-4C1A-AD9C-6673C1D9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814" y="2387373"/>
            <a:ext cx="5774872" cy="28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11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0F0C7FE5-8BC3-41C1-A60D-446104356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0"/>
            <a:ext cx="6382657" cy="6857999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9EF54E99-3F94-4DC8-BBC7-C87E0A601A72}"/>
              </a:ext>
            </a:extLst>
          </p:cNvPr>
          <p:cNvSpPr txBox="1"/>
          <p:nvPr/>
        </p:nvSpPr>
        <p:spPr>
          <a:xfrm>
            <a:off x="186690" y="302358"/>
            <a:ext cx="561721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Usporiadať verejne prístupné podujatie v objektoch, ktoré nie sú na to stavané z hľadiska stavebné zákona a zákona o požiarnej ochrane, je možné len s písomným súhlasom príslušného okresného riaditeľstva Hasičského a záchranného zboru (HZZ), na základe písomne spracovaného návrhu opatrení na zabezpečenie požiarnej ochrany objektu a podujatia. V prípade nesplnenia stanovených požiadaviek môže príslušné okresné riaditeľstvo (HZZ) </a:t>
            </a:r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podujatie zakázať</a:t>
            </a:r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5493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0D0CC21D-0C4B-407E-99B4-4359737CFA29}"/>
              </a:ext>
            </a:extLst>
          </p:cNvPr>
          <p:cNvSpPr txBox="1"/>
          <p:nvPr/>
        </p:nvSpPr>
        <p:spPr>
          <a:xfrm>
            <a:off x="279400" y="520700"/>
            <a:ext cx="114173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Sankcie od hasičov</a:t>
            </a:r>
          </a:p>
          <a:p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Za priestupky v blokovom konaní na úseku ochrany pred požiarmi je možné uložiť </a:t>
            </a:r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pokutu do výšky 100 €</a:t>
            </a:r>
          </a:p>
          <a:p>
            <a:pPr marL="285750" indent="-285750">
              <a:buFontTx/>
              <a:buChar char="-"/>
            </a:pPr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 za poškodenie, odstránenie, zneužitie alebo inak zníženie účinností požiarnych zariadení / hasiace prístroje, požiarne dvere, nástenné hydranty/, sťaženie prístupu k nim, bezdôvodné privolanie hasičskej jednotky, bezdôvodné vyhlásenie požiarneho poplachu alebo zneužitie tiesňovej linky, je možné uložiť </a:t>
            </a:r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pokutu na mieste do výšky 165 €</a:t>
            </a:r>
          </a:p>
          <a:p>
            <a:pPr marL="285750" indent="-285750">
              <a:buFontTx/>
              <a:buChar char="-"/>
            </a:pP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 za  závažné porušenie zákona 314/2001 Z. z. v znení neskorších predpisov je pokuta do výšky 8 298 €</a:t>
            </a:r>
          </a:p>
        </p:txBody>
      </p:sp>
    </p:spTree>
    <p:extLst>
      <p:ext uri="{BB962C8B-B14F-4D97-AF65-F5344CB8AC3E}">
        <p14:creationId xmlns:p14="http://schemas.microsoft.com/office/powerpoint/2010/main" val="215951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51352383-A8DF-432A-9A94-67860BC9D649}"/>
              </a:ext>
            </a:extLst>
          </p:cNvPr>
          <p:cNvSpPr txBox="1"/>
          <p:nvPr/>
        </p:nvSpPr>
        <p:spPr>
          <a:xfrm>
            <a:off x="1221544" y="2274838"/>
            <a:ext cx="9748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latin typeface="Arial" panose="020B0604020202020204" pitchFamily="34" charset="0"/>
                <a:cs typeface="Arial" panose="020B0604020202020204" pitchFamily="34" charset="0"/>
              </a:rPr>
              <a:t>BOZP</a:t>
            </a:r>
          </a:p>
          <a:p>
            <a:pPr algn="ctr"/>
            <a:r>
              <a:rPr lang="sk-SK" sz="4800" dirty="0">
                <a:latin typeface="Arial" panose="020B0604020202020204" pitchFamily="34" charset="0"/>
                <a:cs typeface="Arial" panose="020B0604020202020204" pitchFamily="34" charset="0"/>
              </a:rPr>
              <a:t>Bezpečnosť, ochrana zdravia pri práci</a:t>
            </a:r>
          </a:p>
        </p:txBody>
      </p:sp>
    </p:spTree>
    <p:extLst>
      <p:ext uri="{BB962C8B-B14F-4D97-AF65-F5344CB8AC3E}">
        <p14:creationId xmlns:p14="http://schemas.microsoft.com/office/powerpoint/2010/main" val="955946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778AF402-3B03-46E2-A174-EEE5628AECC6}"/>
              </a:ext>
            </a:extLst>
          </p:cNvPr>
          <p:cNvSpPr txBox="1"/>
          <p:nvPr/>
        </p:nvSpPr>
        <p:spPr>
          <a:xfrm>
            <a:off x="590550" y="819150"/>
            <a:ext cx="109347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BOZP 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– systém opatrení vyplývajúcich z právnych predpisov, organizačných opatrení, technických opatrení, zdravotných opatrení a sociálnych opatrení zameraných na utváranie pracovných podmienok zaisťujúcich bezpečnosť a ochranu zdravia pri práci, zachovanie zdravia a pracovnej schopnosti zamestnanca, prípadne študenta. </a:t>
            </a:r>
          </a:p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Pre potreby zabezpečenia BOZP sa spracovávajú interné smernice bližšie určujúce ochranu zdravia pri práci s nebezpečnými látkami, horľavinami, výbušninami, zbraňami, rádioaktívnymi látkami, protiepidemiologické, technické, dopravné a iné predpisy.</a:t>
            </a:r>
          </a:p>
        </p:txBody>
      </p:sp>
    </p:spTree>
    <p:extLst>
      <p:ext uri="{BB962C8B-B14F-4D97-AF65-F5344CB8AC3E}">
        <p14:creationId xmlns:p14="http://schemas.microsoft.com/office/powerpoint/2010/main" val="922262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778AF402-3B03-46E2-A174-EEE5628AECC6}"/>
              </a:ext>
            </a:extLst>
          </p:cNvPr>
          <p:cNvSpPr txBox="1"/>
          <p:nvPr/>
        </p:nvSpPr>
        <p:spPr>
          <a:xfrm>
            <a:off x="476250" y="1162050"/>
            <a:ext cx="11163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Školenia sa zamestnanci 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zúčastňujú povinne pri nástupe na pracovnú pozíciu, pri preradení na nové miesto, pri zmene technologického zariadenia v deň nástupu a pred začatím vykonávania činností.</a:t>
            </a:r>
          </a:p>
          <a:p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Opakované školenie z oblasti BOZP je povinné každé 2 roky.</a:t>
            </a:r>
            <a:endParaRPr lang="sk-SK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Školenia z BOZP sa zúčastňujú aj </a:t>
            </a:r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študenti 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pri zápisoch do príslušného ročníka / 1. ročník v deň zápisu na bakalárskom, inžinierskom aj doktorandskom štúdiu /; potom každé 2 roky 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2173009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id="{CED50F37-7BB3-4A81-8946-F16AE9B03A10}"/>
              </a:ext>
            </a:extLst>
          </p:cNvPr>
          <p:cNvSpPr txBox="1"/>
          <p:nvPr/>
        </p:nvSpPr>
        <p:spPr>
          <a:xfrm>
            <a:off x="266700" y="279400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Bezpečnostné značky a pásky</a:t>
            </a:r>
          </a:p>
          <a:p>
            <a:pPr algn="ctr"/>
            <a:endParaRPr lang="sk-SK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Výstražné, príkazové, zákazové, informačné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E96997CF-68EA-4D2B-B3FD-B7785BE16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4850"/>
            <a:ext cx="4381500" cy="4000500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l="28164" t="35613" r="5608" b="12265"/>
          <a:stretch/>
        </p:blipFill>
        <p:spPr>
          <a:xfrm>
            <a:off x="5097780" y="2526665"/>
            <a:ext cx="6830060" cy="34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6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FFCDC78-4D0B-4FA9-86C1-0E0C9A1631F9}"/>
              </a:ext>
            </a:extLst>
          </p:cNvPr>
          <p:cNvSpPr txBox="1"/>
          <p:nvPr/>
        </p:nvSpPr>
        <p:spPr>
          <a:xfrm>
            <a:off x="222504" y="267563"/>
            <a:ext cx="11201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Práca s bremenami</a:t>
            </a:r>
          </a:p>
          <a:p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Ručná manipulácia s bremenami je akékoľvek premiestňovanie alebo nesenie bremena  vrátane ľudí a zvierat jednou osobou alebo viacerými osobami, jeho zdvíhanie, podopieranie, ukladanie, tlačenie, ťahanie alebo iné pohybovanie</a:t>
            </a:r>
          </a:p>
          <a:p>
            <a:endParaRPr lang="sk-SK" sz="2400" dirty="0"/>
          </a:p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0B4FE399-3049-47CE-AF0B-9C4E4146A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4" y="4270518"/>
            <a:ext cx="3267075" cy="222380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F77096F-E2F0-4255-A353-90CBBE325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419350"/>
            <a:ext cx="6953504" cy="440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08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1D222020-EBDC-4467-A13E-EA2A1FF7CDD0}"/>
              </a:ext>
            </a:extLst>
          </p:cNvPr>
          <p:cNvSpPr txBox="1"/>
          <p:nvPr/>
        </p:nvSpPr>
        <p:spPr>
          <a:xfrm>
            <a:off x="286870" y="0"/>
            <a:ext cx="1161826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Každý občan, ktorý spozoruje požiar je povinný tento požiar uhasiť. Ak mu na to sily a prostriedky nestačia, vyhlasuje požiarny poplach a privolá hasičskú jednotku.</a:t>
            </a:r>
          </a:p>
          <a:p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Na výzvu veliteľa zásahu má povinnosť poskytnúť vecnú a materiálu pomoc.</a:t>
            </a:r>
          </a:p>
          <a:p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Pre účinný a rýchly zásah hasičskej jednotky je potrebné vytvoriť prístup k nehnuteľnosti, prejazd ulicou cez zaparkované autá a stiahnuť sa do bezpečia.</a:t>
            </a:r>
          </a:p>
          <a:p>
            <a:endParaRPr lang="sk-SK" sz="2800" dirty="0"/>
          </a:p>
          <a:p>
            <a:r>
              <a:rPr lang="sk-SK" sz="1600" dirty="0"/>
              <a:t> 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2AE9C42-5649-45EC-800D-F57FF7F87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65"/>
          <a:stretch/>
        </p:blipFill>
        <p:spPr>
          <a:xfrm>
            <a:off x="286870" y="2861534"/>
            <a:ext cx="6282465" cy="385123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22042DE-7B4B-4EEA-BB36-E825ED485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608" y="3942073"/>
            <a:ext cx="5277522" cy="27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61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obloha, vonkajšie, budova, čln&#10;&#10;Automaticky generovaný popis">
            <a:extLst>
              <a:ext uri="{FF2B5EF4-FFF2-40B4-BE49-F238E27FC236}">
                <a16:creationId xmlns:a16="http://schemas.microsoft.com/office/drawing/2014/main" id="{4B51F9EF-7F82-4562-BAA3-06F591D65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 r="3647" b="-1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5" name="Obrázok 4" descr="Obrázok, na ktorom je osoba, budova, vonkajšie, zem&#10;&#10;Automaticky generovaný popis">
            <a:extLst>
              <a:ext uri="{FF2B5EF4-FFF2-40B4-BE49-F238E27FC236}">
                <a16:creationId xmlns:a16="http://schemas.microsoft.com/office/drawing/2014/main" id="{E8122858-8EF9-4D77-8C77-D8B9C27BE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r="10201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7" name="Obrázok 6" descr="Obrázok, na ktorom je vonkajšie, osoba, zem, skala&#10;&#10;Automaticky generovaný popis">
            <a:extLst>
              <a:ext uri="{FF2B5EF4-FFF2-40B4-BE49-F238E27FC236}">
                <a16:creationId xmlns:a16="http://schemas.microsoft.com/office/drawing/2014/main" id="{1EA4957F-F62D-4BD6-9111-B8DEDD021F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r="5072" b="-5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3" name="Obrázok 2" descr="Obrázok, na ktorom je vnútri&#10;&#10;Automaticky generovaný popis">
            <a:extLst>
              <a:ext uri="{FF2B5EF4-FFF2-40B4-BE49-F238E27FC236}">
                <a16:creationId xmlns:a16="http://schemas.microsoft.com/office/drawing/2014/main" id="{06C4CADC-91B8-4E91-8101-678058E67B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0" r="4" b="11658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2" name="Obrázok 1" descr="Obrázok, na ktorom je budova, vnútri&#10;&#10;Automaticky generovaný popis">
            <a:extLst>
              <a:ext uri="{FF2B5EF4-FFF2-40B4-BE49-F238E27FC236}">
                <a16:creationId xmlns:a16="http://schemas.microsoft.com/office/drawing/2014/main" id="{EA2EAA1B-0D84-4E17-B28F-0787E2602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r="3" b="3"/>
          <a:stretch/>
        </p:blipFill>
        <p:spPr>
          <a:xfrm>
            <a:off x="7287920" y="320039"/>
            <a:ext cx="4572626" cy="623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11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bloha, budova, vonkajšie&#10;&#10;Automaticky generovaný popis">
            <a:extLst>
              <a:ext uri="{FF2B5EF4-FFF2-40B4-BE49-F238E27FC236}">
                <a16:creationId xmlns:a16="http://schemas.microsoft.com/office/drawing/2014/main" id="{7ABE8219-E022-49F2-A6D8-2EF4C9B31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r="8804" b="3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6" name="Obrázok 5" descr="Obrázok, na ktorom je zem, strom, vonkajšie, muž&#10;&#10;Automaticky generovaný popis">
            <a:extLst>
              <a:ext uri="{FF2B5EF4-FFF2-40B4-BE49-F238E27FC236}">
                <a16:creationId xmlns:a16="http://schemas.microsoft.com/office/drawing/2014/main" id="{8038BE68-9700-44C5-B193-8ADF3D32C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r="17883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2" name="Obrázok 1" descr="Obrázok, na ktorom je osoba, muž, fotografia, budova&#10;&#10;Automaticky generovaný popis">
            <a:extLst>
              <a:ext uri="{FF2B5EF4-FFF2-40B4-BE49-F238E27FC236}">
                <a16:creationId xmlns:a16="http://schemas.microsoft.com/office/drawing/2014/main" id="{27D08951-4FFF-413A-A608-F43F2E0250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" r="8" b="1963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3" name="Obrázok 2" descr="Obrázok, na ktorom je budova, muž, osoba, vnútri&#10;&#10;Automaticky generovaný popis">
            <a:extLst>
              <a:ext uri="{FF2B5EF4-FFF2-40B4-BE49-F238E27FC236}">
                <a16:creationId xmlns:a16="http://schemas.microsoft.com/office/drawing/2014/main" id="{352F6DFB-1029-419B-9943-499AE17BD0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 r="4" b="35446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4" name="Obrázok 3" descr="Obrázok, na ktorom je stena, vnútri, ďalej, budova&#10;&#10;Automaticky generovaný popis">
            <a:extLst>
              <a:ext uri="{FF2B5EF4-FFF2-40B4-BE49-F238E27FC236}">
                <a16:creationId xmlns:a16="http://schemas.microsoft.com/office/drawing/2014/main" id="{10E5ACFB-66CB-40D7-8DB8-84667F6CD8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2" r="26856" b="-2"/>
          <a:stretch/>
        </p:blipFill>
        <p:spPr>
          <a:xfrm>
            <a:off x="7287920" y="320039"/>
            <a:ext cx="4572626" cy="623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44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4752A7CD-A359-4860-B049-987D49BBE7E5}"/>
              </a:ext>
            </a:extLst>
          </p:cNvPr>
          <p:cNvSpPr txBox="1"/>
          <p:nvPr/>
        </p:nvSpPr>
        <p:spPr>
          <a:xfrm>
            <a:off x="174625" y="797510"/>
            <a:ext cx="118427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Nebezpečná udalosť </a:t>
            </a:r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– je udalosť pri ktorej je ohrozená bezpečnosť alebo zdravie zamestnanca / študenta /, ale nedošlo k poškodeniu jeho zdravia</a:t>
            </a:r>
          </a:p>
          <a:p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Zobrazovacia jednotka </a:t>
            </a:r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podľa nariadenia vlády SR č. 276/2006 Z.z.  - je zariadenie s obrazovkou na znázorňovanie abecedno-číslicových alebo grafických znakov bez ohľadu na použitý spôsob zobrazovania.</a:t>
            </a:r>
          </a:p>
          <a:p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OOPP / osobný ochranný pracovný prostriedok </a:t>
            </a:r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/ poskytuje zamestnávateľ, ak nebezpečenstvo nemožno vylúčiť ani obmedziť technickými prostriedkami, prostriedkami kolektívnej ochrany ani metódami a formami organizácie práce.</a:t>
            </a:r>
          </a:p>
        </p:txBody>
      </p:sp>
    </p:spTree>
    <p:extLst>
      <p:ext uri="{BB962C8B-B14F-4D97-AF65-F5344CB8AC3E}">
        <p14:creationId xmlns:p14="http://schemas.microsoft.com/office/powerpoint/2010/main" val="806938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4752A7CD-A359-4860-B049-987D49BBE7E5}"/>
              </a:ext>
            </a:extLst>
          </p:cNvPr>
          <p:cNvSpPr txBox="1"/>
          <p:nvPr/>
        </p:nvSpPr>
        <p:spPr>
          <a:xfrm>
            <a:off x="287337" y="920621"/>
            <a:ext cx="116173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Mladiství zamestnanci /15 – 18 rokov 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/, ktorých pracovná zmena trvá dlhšie ako 4 a ½ hodiny je zamestnávateľ povinný poskytnúť prestávku na odpočinok a jedenie v trvaní 30 min. Ak ide o práce, ktoré nemožno prerušiť, musí sa zamestnancovi aj bez prerušenia prevádzky alebo práce zabezpečiť primeraný čas na odpočinok a jedenie.</a:t>
            </a:r>
          </a:p>
          <a:p>
            <a:endParaRPr lang="sk-SK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Klimatizácia a mechanické vetranie 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sa musí prevádzkovať spôsobom, aby zamestnanci neboli vystavení prievanu spôsobujúcemu tepelnú nepohodu.</a:t>
            </a:r>
          </a:p>
        </p:txBody>
      </p:sp>
    </p:spTree>
    <p:extLst>
      <p:ext uri="{BB962C8B-B14F-4D97-AF65-F5344CB8AC3E}">
        <p14:creationId xmlns:p14="http://schemas.microsoft.com/office/powerpoint/2010/main" val="767193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74320" y="243840"/>
            <a:ext cx="1166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Kategorizácia prác</a:t>
            </a:r>
          </a:p>
          <a:p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O zaradení zamestnanca do jednotlivých kategórií rozhoduje pracovná zdravotná služba, pričom pri rizikovej práci o zaradení do 3 a 4 kategórie rozhoduje príslušný regionálny úrad verejného 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zdravotníctva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/>
          <a:srcRect l="25618" t="23293" r="1022" b="11759"/>
          <a:stretch/>
        </p:blipFill>
        <p:spPr>
          <a:xfrm>
            <a:off x="604520" y="2552164"/>
            <a:ext cx="10982960" cy="42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1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FC5A2B3D-E25A-4EA9-A23C-E7D9411B6BEA}"/>
              </a:ext>
            </a:extLst>
          </p:cNvPr>
          <p:cNvSpPr txBox="1"/>
          <p:nvPr/>
        </p:nvSpPr>
        <p:spPr>
          <a:xfrm>
            <a:off x="0" y="0"/>
            <a:ext cx="124097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Buďme k sebe tolerantný.  </a:t>
            </a:r>
          </a:p>
          <a:p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Po použití akéhokoľvek elektrického spotrebiča, vytiahnite prívodný kábel zo zásuvky. Predídete tým možnému vzniku požiaru.</a:t>
            </a:r>
          </a:p>
        </p:txBody>
      </p:sp>
      <p:pic>
        <p:nvPicPr>
          <p:cNvPr id="3074" name="Picture 2" descr="VÃ½sledok vyhÄ¾adÃ¡vania obrÃ¡zkov pre dopyt poÅ¾iar kanvice">
            <a:extLst>
              <a:ext uri="{FF2B5EF4-FFF2-40B4-BE49-F238E27FC236}">
                <a16:creationId xmlns:a16="http://schemas.microsoft.com/office/drawing/2014/main" id="{97ADE2CC-7AA3-464F-A9C4-3874ECA3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3" y="1747157"/>
            <a:ext cx="9144000" cy="511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ok vyhÄ¾adÃ¡vania obrÃ¡zkov pre dopyt oheÅ">
            <a:extLst>
              <a:ext uri="{FF2B5EF4-FFF2-40B4-BE49-F238E27FC236}">
                <a16:creationId xmlns:a16="http://schemas.microsoft.com/office/drawing/2014/main" id="{CF895A94-123C-4552-8436-9DFA8F79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4" y="343104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861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5AA941AA-0E0F-4A34-8366-9B9AF617F932}"/>
              </a:ext>
            </a:extLst>
          </p:cNvPr>
          <p:cNvSpPr txBox="1"/>
          <p:nvPr/>
        </p:nvSpPr>
        <p:spPr>
          <a:xfrm>
            <a:off x="2340428" y="2644170"/>
            <a:ext cx="7511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latin typeface="Arial" panose="020B0604020202020204" pitchFamily="34" charset="0"/>
                <a:cs typeface="Arial" panose="020B0604020202020204" pitchFamily="34" charset="0"/>
              </a:rPr>
              <a:t>ÚRAZ, ALKOHOL, FAJČENIE</a:t>
            </a:r>
          </a:p>
        </p:txBody>
      </p:sp>
    </p:spTree>
    <p:extLst>
      <p:ext uri="{BB962C8B-B14F-4D97-AF65-F5344CB8AC3E}">
        <p14:creationId xmlns:p14="http://schemas.microsoft.com/office/powerpoint/2010/main" val="2999696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CE641D7D-6F75-4917-B29B-8A8B349F7665}"/>
              </a:ext>
            </a:extLst>
          </p:cNvPr>
          <p:cNvSpPr txBox="1"/>
          <p:nvPr/>
        </p:nvSpPr>
        <p:spPr>
          <a:xfrm>
            <a:off x="846364" y="1905506"/>
            <a:ext cx="104992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dirty="0">
                <a:latin typeface="Arial" panose="020B0604020202020204" pitchFamily="34" charset="0"/>
                <a:cs typeface="Arial" panose="020B0604020202020204" pitchFamily="34" charset="0"/>
              </a:rPr>
              <a:t>Vo všetkých priestoroch Ekonomickej Univerzity v Bratislave, ako aj v jej areáli,  je </a:t>
            </a:r>
            <a:r>
              <a:rPr lang="sk-SK" sz="4800" b="1" dirty="0">
                <a:latin typeface="Arial" panose="020B0604020202020204" pitchFamily="34" charset="0"/>
                <a:cs typeface="Arial" panose="020B0604020202020204" pitchFamily="34" charset="0"/>
              </a:rPr>
              <a:t>prísny zákaz fajčenia</a:t>
            </a:r>
            <a:r>
              <a:rPr lang="sk-SK" sz="4800" dirty="0">
                <a:latin typeface="Arial" panose="020B0604020202020204" pitchFamily="34" charset="0"/>
                <a:cs typeface="Arial" panose="020B0604020202020204" pitchFamily="34" charset="0"/>
              </a:rPr>
              <a:t>,  mimo vyhradených priestorov</a:t>
            </a:r>
          </a:p>
        </p:txBody>
      </p:sp>
    </p:spTree>
    <p:extLst>
      <p:ext uri="{BB962C8B-B14F-4D97-AF65-F5344CB8AC3E}">
        <p14:creationId xmlns:p14="http://schemas.microsoft.com/office/powerpoint/2010/main" val="1715292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D1065600-069F-4F34-8D25-0A4F900D6BC6}"/>
              </a:ext>
            </a:extLst>
          </p:cNvPr>
          <p:cNvSpPr txBox="1"/>
          <p:nvPr/>
        </p:nvSpPr>
        <p:spPr>
          <a:xfrm>
            <a:off x="617764" y="1905506"/>
            <a:ext cx="10956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dirty="0">
                <a:latin typeface="Arial" panose="020B0604020202020204" pitchFamily="34" charset="0"/>
                <a:cs typeface="Arial" panose="020B0604020202020204" pitchFamily="34" charset="0"/>
              </a:rPr>
              <a:t>Na akademickej pôde je prísny zákaz požívania akýchkoľvek alkoholických, omamných a iných psychotropných látok</a:t>
            </a:r>
          </a:p>
        </p:txBody>
      </p:sp>
    </p:spTree>
    <p:extLst>
      <p:ext uri="{BB962C8B-B14F-4D97-AF65-F5344CB8AC3E}">
        <p14:creationId xmlns:p14="http://schemas.microsoft.com/office/powerpoint/2010/main" val="2131569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6C8D2A1C-999B-418C-91D4-C9DDEB152BF9}"/>
              </a:ext>
            </a:extLst>
          </p:cNvPr>
          <p:cNvSpPr txBox="1"/>
          <p:nvPr/>
        </p:nvSpPr>
        <p:spPr>
          <a:xfrm>
            <a:off x="800100" y="767443"/>
            <a:ext cx="1089115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ÚRAZ</a:t>
            </a:r>
          </a:p>
          <a:p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Každý úraz, ktorý sa stal na pôde Ekonomickej univerzity v Bratislave, je potrebné zapísať do knihy drobných úrazov, ktorá sa nachádza na každej vrátnici, kde je aj lekárnička.</a:t>
            </a:r>
          </a:p>
          <a:p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V prípade závažnosti úrazu je potrebné poskytnúť neodkladne prvú pomoc a privolať záchrannú službu. Zároveň túto skutočnosť oznámiť  na referáte BOZP a PO z dôvodu spísania pracovného alebo školského úrazu.</a:t>
            </a:r>
          </a:p>
        </p:txBody>
      </p:sp>
    </p:spTree>
    <p:extLst>
      <p:ext uri="{BB962C8B-B14F-4D97-AF65-F5344CB8AC3E}">
        <p14:creationId xmlns:p14="http://schemas.microsoft.com/office/powerpoint/2010/main" val="1488214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372FC57-D1EF-497E-A0B9-50AC81AA4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16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B0314500-3DBB-4BCC-AEF9-E8C0D173903C}"/>
              </a:ext>
            </a:extLst>
          </p:cNvPr>
          <p:cNvSpPr txBox="1"/>
          <p:nvPr/>
        </p:nvSpPr>
        <p:spPr>
          <a:xfrm>
            <a:off x="501650" y="1166842"/>
            <a:ext cx="11188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latin typeface="Arial" panose="020B0604020202020204" pitchFamily="34" charset="0"/>
                <a:cs typeface="Arial" panose="020B0604020202020204" pitchFamily="34" charset="0"/>
              </a:rPr>
              <a:t>Úraz, </a:t>
            </a:r>
            <a:r>
              <a:rPr lang="sk-SK" sz="4800" dirty="0">
                <a:latin typeface="Arial" panose="020B0604020202020204" pitchFamily="34" charset="0"/>
                <a:cs typeface="Arial" panose="020B0604020202020204" pitchFamily="34" charset="0"/>
              </a:rPr>
              <a:t>ktorý sa stal na ceste do školy, zo školy, ako aj na ceste na obed, </a:t>
            </a:r>
            <a:r>
              <a:rPr lang="sk-SK" sz="4800" b="1" dirty="0">
                <a:latin typeface="Arial" panose="020B0604020202020204" pitchFamily="34" charset="0"/>
                <a:cs typeface="Arial" panose="020B0604020202020204" pitchFamily="34" charset="0"/>
              </a:rPr>
              <a:t>nie je školským úrazom.</a:t>
            </a:r>
          </a:p>
          <a:p>
            <a:pPr algn="ctr"/>
            <a:endParaRPr lang="sk-SK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k-SK" sz="4800" b="1" dirty="0">
                <a:latin typeface="Arial" panose="020B0604020202020204" pitchFamily="34" charset="0"/>
                <a:cs typeface="Arial" panose="020B0604020202020204" pitchFamily="34" charset="0"/>
              </a:rPr>
              <a:t>Školský úraz </a:t>
            </a:r>
            <a:r>
              <a:rPr lang="sk-SK" sz="4800" dirty="0">
                <a:latin typeface="Arial" panose="020B0604020202020204" pitchFamily="34" charset="0"/>
                <a:cs typeface="Arial" panose="020B0604020202020204" pitchFamily="34" charset="0"/>
              </a:rPr>
              <a:t>je výlučne úraz na vyučovacom procese !!!</a:t>
            </a:r>
          </a:p>
        </p:txBody>
      </p:sp>
    </p:spTree>
    <p:extLst>
      <p:ext uri="{BB962C8B-B14F-4D97-AF65-F5344CB8AC3E}">
        <p14:creationId xmlns:p14="http://schemas.microsoft.com/office/powerpoint/2010/main" val="2599380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56E86036-B0E6-4349-82E6-4AD712C3D6E0}"/>
              </a:ext>
            </a:extLst>
          </p:cNvPr>
          <p:cNvSpPr txBox="1"/>
          <p:nvPr/>
        </p:nvSpPr>
        <p:spPr>
          <a:xfrm>
            <a:off x="454025" y="920621"/>
            <a:ext cx="112839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Školenia z oblasti bezpečnosti a ochrany zdravia pri práci (BOZP) vykonáva bezpečnostný technik alebo autorizovaný bezpečnostný technik (BT alebo ABT)</a:t>
            </a:r>
          </a:p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Osvedčenie ABT vydáva Národný inšpektorát práce.</a:t>
            </a:r>
          </a:p>
          <a:p>
            <a:endParaRPr lang="sk-SK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Funkciu ABT je možné kombinovať len s koordinátorom bezpečnosti alebo technikom požiarnej ochrany</a:t>
            </a:r>
          </a:p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Školenia z oblasti ochrany pred požiarmi vykonáva technik požiarnej ochrany alebo špecialista požiarnej ochrany (TPO alebo ŠPO)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4075698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osoba, obloha, muž, bejzbal&#10;&#10;Automaticky generovaný popis">
            <a:extLst>
              <a:ext uri="{FF2B5EF4-FFF2-40B4-BE49-F238E27FC236}">
                <a16:creationId xmlns:a16="http://schemas.microsoft.com/office/drawing/2014/main" id="{B30E5B30-E82F-4AD8-AAF3-BD684894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50550F3D-7AF5-4BAA-9875-7A2AAB92FA70}"/>
              </a:ext>
            </a:extLst>
          </p:cNvPr>
          <p:cNvSpPr txBox="1"/>
          <p:nvPr/>
        </p:nvSpPr>
        <p:spPr>
          <a:xfrm>
            <a:off x="3695700" y="1123950"/>
            <a:ext cx="590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Ďakujeme za Vašu pozornosť!</a:t>
            </a:r>
          </a:p>
        </p:txBody>
      </p:sp>
    </p:spTree>
    <p:extLst>
      <p:ext uri="{BB962C8B-B14F-4D97-AF65-F5344CB8AC3E}">
        <p14:creationId xmlns:p14="http://schemas.microsoft.com/office/powerpoint/2010/main" val="177405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26165E73-580D-46F3-B3B2-C055CAE48501}"/>
              </a:ext>
            </a:extLst>
          </p:cNvPr>
          <p:cNvSpPr txBox="1"/>
          <p:nvPr/>
        </p:nvSpPr>
        <p:spPr>
          <a:xfrm>
            <a:off x="333487" y="301214"/>
            <a:ext cx="116720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Hasiace prístroje sa kontrolujú každých 24 mesiacov, ak iný právny predpis neurčí kratšiu lehotu.</a:t>
            </a:r>
          </a:p>
          <a:p>
            <a:pPr algn="just"/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Nástenné hydranty sa kontrolujú raz za 12 mesiacov, ak sa neurčí kratšia lehota.</a:t>
            </a:r>
          </a:p>
          <a:p>
            <a:pPr algn="just"/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Bezpečnostná poistka na hasiacom prístroji zabraňuje nežiadúcemu spusteniu hasiaceho prístroja.</a:t>
            </a:r>
          </a:p>
          <a:p>
            <a:pPr algn="just"/>
            <a:r>
              <a:rPr lang="sk-SK" sz="2600" b="1" dirty="0">
                <a:latin typeface="Arial" panose="020B0604020202020204" pitchFamily="34" charset="0"/>
                <a:cs typeface="Arial" panose="020B0604020202020204" pitchFamily="34" charset="0"/>
              </a:rPr>
              <a:t>Zariadenia pod elektrickým prúdom sa nesmú hasiť vodou ani penovými hasiacimi prístrojmi.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908757C-F7DE-4340-B0CC-C063D49A9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71" r="-287"/>
          <a:stretch/>
        </p:blipFill>
        <p:spPr>
          <a:xfrm>
            <a:off x="521746" y="3541261"/>
            <a:ext cx="4663440" cy="300138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13D41682-2635-490C-A42C-77997A625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328" y="3642679"/>
            <a:ext cx="4194346" cy="2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4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E1E55EC7-EC5B-4985-9084-9054F6BF3217}"/>
              </a:ext>
            </a:extLst>
          </p:cNvPr>
          <p:cNvSpPr txBox="1"/>
          <p:nvPr/>
        </p:nvSpPr>
        <p:spPr>
          <a:xfrm>
            <a:off x="342314" y="797510"/>
            <a:ext cx="115073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dirty="0">
                <a:latin typeface="Arial" panose="020B0604020202020204" pitchFamily="34" charset="0"/>
                <a:cs typeface="Arial" panose="020B0604020202020204" pitchFamily="34" charset="0"/>
              </a:rPr>
              <a:t>Po použití hasiaceho prístroja je potrebné nahlásiť túto skutočnosť na referát BOZP a PO, kde sa zabezpečí jeho opätovné naplnenie a skontrolovanie.</a:t>
            </a:r>
          </a:p>
          <a:p>
            <a:endParaRPr lang="sk-SK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k-SK" sz="4800" dirty="0">
                <a:latin typeface="Arial" panose="020B0604020202020204" pitchFamily="34" charset="0"/>
                <a:cs typeface="Arial" panose="020B0604020202020204" pitchFamily="34" charset="0"/>
              </a:rPr>
              <a:t>Po použití sa hasiaci prístroj </a:t>
            </a:r>
            <a:r>
              <a:rPr lang="sk-SK" sz="4800" b="1" dirty="0">
                <a:latin typeface="Arial" panose="020B0604020202020204" pitchFamily="34" charset="0"/>
                <a:cs typeface="Arial" panose="020B0604020202020204" pitchFamily="34" charset="0"/>
              </a:rPr>
              <a:t>nevracia </a:t>
            </a:r>
            <a:r>
              <a:rPr lang="sk-SK" sz="4800" dirty="0">
                <a:latin typeface="Arial" panose="020B0604020202020204" pitchFamily="34" charset="0"/>
                <a:cs typeface="Arial" panose="020B0604020202020204" pitchFamily="34" charset="0"/>
              </a:rPr>
              <a:t>späť na vešiak!!!</a:t>
            </a:r>
          </a:p>
        </p:txBody>
      </p:sp>
    </p:spTree>
    <p:extLst>
      <p:ext uri="{BB962C8B-B14F-4D97-AF65-F5344CB8AC3E}">
        <p14:creationId xmlns:p14="http://schemas.microsoft.com/office/powerpoint/2010/main" val="280002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12924ED2-2DA3-4953-AACF-8C334356C944}"/>
              </a:ext>
            </a:extLst>
          </p:cNvPr>
          <p:cNvSpPr txBox="1"/>
          <p:nvPr/>
        </p:nvSpPr>
        <p:spPr>
          <a:xfrm>
            <a:off x="400929" y="1767006"/>
            <a:ext cx="113901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dirty="0">
                <a:latin typeface="Arial" panose="020B0604020202020204" pitchFamily="34" charset="0"/>
                <a:cs typeface="Arial" panose="020B0604020202020204" pitchFamily="34" charset="0"/>
              </a:rPr>
              <a:t>Neodôvodnené spustenie hasiaceho prístroja / len pre zábavu / bude riešené ako poškodzovanie cudzieho majetku, čo je už </a:t>
            </a:r>
            <a:r>
              <a:rPr lang="sk-SK" sz="4800" b="1" dirty="0">
                <a:latin typeface="Arial" panose="020B0604020202020204" pitchFamily="34" charset="0"/>
                <a:cs typeface="Arial" panose="020B0604020202020204" pitchFamily="34" charset="0"/>
              </a:rPr>
              <a:t>trestný čin!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425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60DBC75D-D447-46F8-AA21-702CC1B8CCFC}"/>
              </a:ext>
            </a:extLst>
          </p:cNvPr>
          <p:cNvSpPr txBox="1"/>
          <p:nvPr/>
        </p:nvSpPr>
        <p:spPr>
          <a:xfrm>
            <a:off x="595196" y="786618"/>
            <a:ext cx="1035583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Požiarne poplachové smernice</a:t>
            </a:r>
          </a:p>
          <a:p>
            <a:endParaRPr lang="sk-SK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obsahujú spôsob vyhlásenia požiarneho poplachu a povinnosti osôb pri vzniku požiaru</a:t>
            </a:r>
          </a:p>
          <a:p>
            <a:pPr marL="285750" indent="-285750">
              <a:buFontTx/>
              <a:buChar char="-"/>
            </a:pPr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 zoznam dôležitých telefónnych čísel:</a:t>
            </a:r>
          </a:p>
          <a:p>
            <a:pPr marL="285750" indent="-285750">
              <a:buFontTx/>
              <a:buChar char="-"/>
            </a:pPr>
            <a:endParaRPr lang="sk-SK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 číslo na ohlasovňu požiarov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 číslo na elektrárne, plynárne, vodárne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 hasiči                        					150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 záchranná služba   					155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600" dirty="0">
                <a:latin typeface="Arial" panose="020B0604020202020204" pitchFamily="34" charset="0"/>
                <a:cs typeface="Arial" panose="020B0604020202020204" pitchFamily="34" charset="0"/>
              </a:rPr>
              <a:t> polícia                 					158         </a:t>
            </a:r>
          </a:p>
        </p:txBody>
      </p:sp>
    </p:spTree>
    <p:extLst>
      <p:ext uri="{BB962C8B-B14F-4D97-AF65-F5344CB8AC3E}">
        <p14:creationId xmlns:p14="http://schemas.microsoft.com/office/powerpoint/2010/main" val="508716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172B22CB-CEDF-4E66-8513-F6B712D8C332}"/>
              </a:ext>
            </a:extLst>
          </p:cNvPr>
          <p:cNvSpPr txBox="1"/>
          <p:nvPr/>
        </p:nvSpPr>
        <p:spPr>
          <a:xfrm>
            <a:off x="372836" y="0"/>
            <a:ext cx="1181916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Požiarny evakuačný plán</a:t>
            </a:r>
          </a:p>
          <a:p>
            <a:r>
              <a:rPr lang="sk-SK" sz="2200" i="1" dirty="0">
                <a:latin typeface="Arial" panose="020B0604020202020204" pitchFamily="34" charset="0"/>
                <a:cs typeface="Arial" panose="020B0604020202020204" pitchFamily="34" charset="0"/>
              </a:rPr>
              <a:t>Textová časť                                                             Grafická časť</a:t>
            </a:r>
          </a:p>
          <a:p>
            <a:r>
              <a:rPr lang="sk-SK" sz="2200" dirty="0">
                <a:latin typeface="Arial" panose="020B0604020202020204" pitchFamily="34" charset="0"/>
                <a:cs typeface="Arial" panose="020B0604020202020204" pitchFamily="34" charset="0"/>
              </a:rPr>
              <a:t>Spôsob, akým bude prebiehať evakuácia osôb	pôdorysný nákres jednotlivých podlaží </a:t>
            </a:r>
          </a:p>
          <a:p>
            <a:r>
              <a:rPr lang="sk-SK" sz="2200" dirty="0">
                <a:latin typeface="Arial" panose="020B0604020202020204" pitchFamily="34" charset="0"/>
                <a:cs typeface="Arial" panose="020B0604020202020204" pitchFamily="34" charset="0"/>
              </a:rPr>
              <a:t>zvierat a majetku                                                       s vyznačenými únikovými cestami a </a:t>
            </a:r>
          </a:p>
          <a:p>
            <a:r>
              <a:rPr lang="sk-SK" sz="2200" dirty="0">
                <a:latin typeface="Arial" panose="020B0604020202020204" pitchFamily="34" charset="0"/>
                <a:cs typeface="Arial" panose="020B0604020202020204" pitchFamily="34" charset="0"/>
              </a:rPr>
              <a:t>Kde sa nachádza zhromažďovací priestor 		miestom zhromaždenia</a:t>
            </a:r>
          </a:p>
          <a:p>
            <a:r>
              <a:rPr lang="sk-SK" sz="2200" dirty="0">
                <a:latin typeface="Arial" panose="020B0604020202020204" pitchFamily="34" charset="0"/>
                <a:cs typeface="Arial" panose="020B0604020202020204" pitchFamily="34" charset="0"/>
              </a:rPr>
              <a:t>Kde sa nachádzajú hlavné uzávery vody, </a:t>
            </a:r>
          </a:p>
          <a:p>
            <a:r>
              <a:rPr lang="sk-SK" sz="2200" dirty="0">
                <a:latin typeface="Arial" panose="020B0604020202020204" pitchFamily="34" charset="0"/>
                <a:cs typeface="Arial" panose="020B0604020202020204" pitchFamily="34" charset="0"/>
              </a:rPr>
              <a:t>plynu a elektriky</a:t>
            </a:r>
          </a:p>
          <a:p>
            <a:pPr algn="just"/>
            <a:r>
              <a:rPr lang="sk-SK" sz="2200" dirty="0">
                <a:latin typeface="Arial" panose="020B0604020202020204" pitchFamily="34" charset="0"/>
                <a:cs typeface="Arial" panose="020B0604020202020204" pitchFamily="34" charset="0"/>
              </a:rPr>
              <a:t>Popísané opatrenia v evakuačnom pláne sa preverujú </a:t>
            </a:r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cvičným požiarnym poplachom raz za 12 mesiacov.</a:t>
            </a:r>
            <a:endParaRPr lang="sk-SK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Úniková cesta – je trvale voľná komunikácia, na ktorej sa nesmie skladovať žiaden materiál.</a:t>
            </a:r>
            <a:endParaRPr lang="sk-SK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k-SK" sz="2200" dirty="0">
                <a:latin typeface="Arial" panose="020B0604020202020204" pitchFamily="34" charset="0"/>
                <a:cs typeface="Arial" panose="020B0604020202020204" pitchFamily="34" charset="0"/>
              </a:rPr>
              <a:t>Pokiaľ je zhromažďovací priestor vo vnútri budovy, východ z nej musí byť opatrený </a:t>
            </a:r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panikovým východovým uzáverom</a:t>
            </a:r>
            <a:r>
              <a:rPr lang="sk-SK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41FA460-125B-43B4-8729-D64BAACB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4" r="29380"/>
          <a:stretch/>
        </p:blipFill>
        <p:spPr>
          <a:xfrm>
            <a:off x="555169" y="4621875"/>
            <a:ext cx="2765547" cy="224700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9E946AF-2165-4DB7-B312-C209E9FDE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659" y="4576389"/>
            <a:ext cx="3224892" cy="228161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57B2FD5-BD4F-4A5A-95D5-4A3FD9735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43" y="4700496"/>
            <a:ext cx="2932341" cy="19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73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85CFFB9-CB21-492F-8DD9-DAA18B7BC58C}"/>
              </a:ext>
            </a:extLst>
          </p:cNvPr>
          <p:cNvSpPr txBox="1"/>
          <p:nvPr/>
        </p:nvSpPr>
        <p:spPr>
          <a:xfrm>
            <a:off x="548640" y="858129"/>
            <a:ext cx="112963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HASIČI, prosím? .... A čo ďalej?</a:t>
            </a:r>
          </a:p>
          <a:p>
            <a:endParaRPr lang="sk-SK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sz="3200" i="1" dirty="0">
                <a:latin typeface="Arial" panose="020B0604020202020204" pitchFamily="34" charset="0"/>
                <a:cs typeface="Arial" panose="020B0604020202020204" pitchFamily="34" charset="0"/>
              </a:rPr>
              <a:t>Je potrebné uviesť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sk-SK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 svoje meno a priezvisko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 telefónne číslo, z ktorého volám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 kde horí, uviesť konkrétnu adresu / alebo čo najlepšie opísať miesto, kde sa nachádzam/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 čo horí, uviesť predmet / rodinný dom, auto, kancelárska budova, sklady, prevádzky .../</a:t>
            </a:r>
          </a:p>
        </p:txBody>
      </p:sp>
      <p:pic>
        <p:nvPicPr>
          <p:cNvPr id="4" name="Grafický objekt 3" descr="Reproduktor">
            <a:extLst>
              <a:ext uri="{FF2B5EF4-FFF2-40B4-BE49-F238E27FC236}">
                <a16:creationId xmlns:a16="http://schemas.microsoft.com/office/drawing/2014/main" id="{294B99DB-721C-41F1-98BE-4BB0FE400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5718932">
            <a:off x="9898858" y="1073622"/>
            <a:ext cx="1395603" cy="139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0421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1334</Words>
  <Application>Microsoft Office PowerPoint</Application>
  <PresentationFormat>Širokouhlá</PresentationFormat>
  <Paragraphs>111</Paragraphs>
  <Slides>32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40" baseType="lpstr">
      <vt:lpstr>맑은 고딕</vt:lpstr>
      <vt:lpstr>Arial</vt:lpstr>
      <vt:lpstr>Calibri</vt:lpstr>
      <vt:lpstr>Calibri Light</vt:lpstr>
      <vt:lpstr>굴림</vt:lpstr>
      <vt:lpstr>Times New Roman</vt:lpstr>
      <vt:lpstr>Wingdings</vt:lpstr>
      <vt:lpstr>Motív balíka Office</vt:lpstr>
      <vt:lpstr>Všeobecné požiadavky  OPP a BOZP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Lucia Rušinová</dc:creator>
  <cp:lastModifiedBy>EU</cp:lastModifiedBy>
  <cp:revision>58</cp:revision>
  <cp:lastPrinted>2020-08-21T05:44:16Z</cp:lastPrinted>
  <dcterms:created xsi:type="dcterms:W3CDTF">2019-07-08T09:32:04Z</dcterms:created>
  <dcterms:modified xsi:type="dcterms:W3CDTF">2020-09-08T15:18:03Z</dcterms:modified>
</cp:coreProperties>
</file>